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425" r:id="rId6"/>
    <p:sldId id="417" r:id="rId7"/>
    <p:sldId id="413" r:id="rId8"/>
    <p:sldId id="414" r:id="rId9"/>
    <p:sldId id="415" r:id="rId10"/>
    <p:sldId id="420" r:id="rId11"/>
    <p:sldId id="418" r:id="rId12"/>
    <p:sldId id="427" r:id="rId13"/>
    <p:sldId id="419" r:id="rId14"/>
    <p:sldId id="421" r:id="rId15"/>
    <p:sldId id="42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nora Šidlauskienė" userId="52d3b80b-fa75-4a54-853e-ab0f4da214e0" providerId="ADAL" clId="{7B2317DC-61F7-4652-B9FE-B06FFDFED8DD}"/>
    <pc:docChg chg="modSld">
      <pc:chgData name="Dainora Šidlauskienė" userId="52d3b80b-fa75-4a54-853e-ab0f4da214e0" providerId="ADAL" clId="{7B2317DC-61F7-4652-B9FE-B06FFDFED8DD}" dt="2024-12-02T12:31:26.607" v="5" actId="20577"/>
      <pc:docMkLst>
        <pc:docMk/>
      </pc:docMkLst>
      <pc:sldChg chg="modSp mod">
        <pc:chgData name="Dainora Šidlauskienė" userId="52d3b80b-fa75-4a54-853e-ab0f4da214e0" providerId="ADAL" clId="{7B2317DC-61F7-4652-B9FE-B06FFDFED8DD}" dt="2024-12-02T12:31:26.607" v="5" actId="20577"/>
        <pc:sldMkLst>
          <pc:docMk/>
          <pc:sldMk cId="3155751863" sldId="256"/>
        </pc:sldMkLst>
        <pc:spChg chg="mod">
          <ac:chgData name="Dainora Šidlauskienė" userId="52d3b80b-fa75-4a54-853e-ab0f4da214e0" providerId="ADAL" clId="{7B2317DC-61F7-4652-B9FE-B06FFDFED8DD}" dt="2024-12-02T12:31:26.607" v="5" actId="20577"/>
          <ac:spMkLst>
            <pc:docMk/>
            <pc:sldMk cId="3155751863" sldId="256"/>
            <ac:spMk id="3" creationId="{0C25C5B2-43E3-2C20-C255-40C87B7ED10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942CB9-EEC7-A3EA-951D-C7EBC1FE0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2899D-0AF0-7C4F-1B7A-44D85C6234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F855E-8EDD-4F44-88D1-7BEEE4F8A65C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3C0B7-A538-A1DA-04CF-CA9248BD49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BD122-24A6-6534-01B2-176E8DC91C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8BCC6-5813-45BA-B485-47BCAA9FF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066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9921A-8D5E-4F5E-ABFC-449DBA3710D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1CEC2-438D-46D7-B767-1EACDABC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D071-1170-438C-9B38-2C289A4F1963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BD37-EE07-4CB8-9026-22E12E2F7966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2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CE21-2E89-4596-B3A4-F69305C86E74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5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3F64-F36F-48E2-BE23-E6E248A2AF1B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>
            <a:lvl1pPr>
              <a:defRPr sz="2400">
                <a:solidFill>
                  <a:schemeClr val="accent4"/>
                </a:solidFill>
              </a:defRPr>
            </a:lvl1pPr>
          </a:lstStyle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0C6-CBBE-42ED-A7CA-6389DFBB7034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F3E4-3797-4DC8-8D2D-5D1844D8C31C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0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CD84-EE68-4B18-B9A9-AE82EE5B64F4}" type="datetime1">
              <a:rPr lang="en-US" smtClean="0"/>
              <a:t>2/17/2025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2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1270-A71A-4ACC-96F6-A2A189409B68}" type="datetime1">
              <a:rPr lang="en-US" smtClean="0"/>
              <a:t>2/17/2025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5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994-DC89-485D-A8C6-10D33C8D9D2B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0704-3F23-4374-A75B-126B8E812E99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4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4034-2C9E-412F-9B5F-CA1EA3BDC1AE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4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51914-2AE5-4E2F-881B-2DD6DAA34576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E6AF00"/>
                </a:solidFill>
              </a:defRPr>
            </a:lvl1pPr>
          </a:lstStyle>
          <a:p>
            <a:fld id="{49EC5416-78B8-4F37-B286-A40543F63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4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685800" y="2219877"/>
            <a:ext cx="9795588" cy="2405911"/>
          </a:xfrm>
        </p:spPr>
        <p:txBody>
          <a:bodyPr>
            <a:normAutofit fontScale="90000"/>
          </a:bodyPr>
          <a:lstStyle/>
          <a:p>
            <a:pPr>
              <a:lnSpc>
                <a:spcPts val="5130"/>
              </a:lnSpc>
            </a:pPr>
            <a:br>
              <a:rPr lang="en-US" sz="5400" dirty="0"/>
            </a:br>
            <a:br>
              <a:rPr lang="en-US" sz="5400" dirty="0"/>
            </a:br>
            <a:r>
              <a:rPr lang="lt-LT" sz="5400" b="1" dirty="0"/>
              <a:t> </a:t>
            </a:r>
            <a:br>
              <a:rPr lang="lt-LT" sz="4800" dirty="0"/>
            </a:br>
            <a:br>
              <a:rPr lang="lt-LT" sz="4800" dirty="0"/>
            </a:br>
            <a:r>
              <a:rPr lang="lt-LT" sz="4900" b="1" dirty="0">
                <a:cs typeface="Times New Roman"/>
              </a:rPr>
              <a:t> Paieškos</a:t>
            </a:r>
            <a:r>
              <a:rPr lang="lt-LT" sz="4900" b="1" spc="-5" dirty="0">
                <a:cs typeface="Times New Roman"/>
              </a:rPr>
              <a:t> v</a:t>
            </a:r>
            <a:r>
              <a:rPr lang="lt-LT" sz="4900" b="1" spc="-20" dirty="0">
                <a:cs typeface="Times New Roman"/>
              </a:rPr>
              <a:t>y</a:t>
            </a:r>
            <a:r>
              <a:rPr lang="lt-LT" sz="4900" b="1" spc="-160" dirty="0">
                <a:cs typeface="Times New Roman"/>
              </a:rPr>
              <a:t>k</a:t>
            </a:r>
            <a:r>
              <a:rPr lang="lt-LT" sz="4900" b="1" spc="-25" dirty="0">
                <a:cs typeface="Times New Roman"/>
              </a:rPr>
              <a:t>dymas</a:t>
            </a:r>
            <a:br>
              <a:rPr lang="lt-LT" sz="4900" b="1" dirty="0">
                <a:cs typeface="Times New Roman" panose="02020603050405020304" pitchFamily="18" charset="0"/>
              </a:rPr>
            </a:br>
            <a:r>
              <a:rPr lang="lt-LT" sz="4900" b="1" dirty="0">
                <a:cs typeface="Times New Roman"/>
              </a:rPr>
              <a:t>Ce</a:t>
            </a:r>
            <a:r>
              <a:rPr lang="lt-LT" sz="4900" b="1" spc="-50" dirty="0">
                <a:cs typeface="Times New Roman"/>
              </a:rPr>
              <a:t>n</a:t>
            </a:r>
            <a:r>
              <a:rPr lang="lt-LT" sz="4900" b="1" dirty="0">
                <a:cs typeface="Times New Roman"/>
              </a:rPr>
              <a:t>trin</a:t>
            </a:r>
            <a:r>
              <a:rPr lang="lt-LT" sz="4900" b="1" spc="-15" dirty="0">
                <a:cs typeface="Times New Roman"/>
              </a:rPr>
              <a:t>ė</a:t>
            </a:r>
            <a:r>
              <a:rPr lang="lt-LT" sz="4900" b="1" dirty="0">
                <a:cs typeface="Times New Roman"/>
              </a:rPr>
              <a:t>s vi</a:t>
            </a:r>
            <a:r>
              <a:rPr lang="lt-LT" sz="4900" b="1" spc="-20" dirty="0">
                <a:cs typeface="Times New Roman"/>
              </a:rPr>
              <a:t>e</a:t>
            </a:r>
            <a:r>
              <a:rPr lang="lt-LT" sz="4900" b="1" dirty="0">
                <a:cs typeface="Times New Roman"/>
              </a:rPr>
              <a:t>šųjų</a:t>
            </a:r>
            <a:r>
              <a:rPr lang="lt-LT" sz="4900" b="1" spc="-20" dirty="0">
                <a:cs typeface="Times New Roman"/>
              </a:rPr>
              <a:t> </a:t>
            </a:r>
            <a:r>
              <a:rPr lang="lt-LT" sz="4900" b="1" dirty="0">
                <a:cs typeface="Times New Roman"/>
              </a:rPr>
              <a:t>pirkimų i</a:t>
            </a:r>
            <a:r>
              <a:rPr lang="lt-LT" sz="4900" b="1" spc="-20" dirty="0">
                <a:cs typeface="Times New Roman"/>
              </a:rPr>
              <a:t>n</a:t>
            </a:r>
            <a:r>
              <a:rPr lang="lt-LT" sz="4900" b="1" spc="-110" dirty="0">
                <a:cs typeface="Times New Roman"/>
              </a:rPr>
              <a:t>f</a:t>
            </a:r>
            <a:r>
              <a:rPr lang="lt-LT" sz="4900" b="1" dirty="0">
                <a:cs typeface="Times New Roman"/>
              </a:rPr>
              <a:t>or</a:t>
            </a:r>
            <a:r>
              <a:rPr lang="lt-LT" sz="4900" b="1" spc="5" dirty="0">
                <a:cs typeface="Times New Roman"/>
              </a:rPr>
              <a:t>m</a:t>
            </a:r>
            <a:r>
              <a:rPr lang="lt-LT" sz="4900" b="1" dirty="0">
                <a:cs typeface="Times New Roman"/>
              </a:rPr>
              <a:t>acinės	si</a:t>
            </a:r>
            <a:r>
              <a:rPr lang="lt-LT" sz="4900" b="1" spc="-65" dirty="0">
                <a:cs typeface="Times New Roman"/>
              </a:rPr>
              <a:t>s</a:t>
            </a:r>
            <a:r>
              <a:rPr lang="lt-LT" sz="4900" b="1" spc="-50" dirty="0">
                <a:cs typeface="Times New Roman"/>
              </a:rPr>
              <a:t>t</a:t>
            </a:r>
            <a:r>
              <a:rPr lang="lt-LT" sz="4900" b="1" dirty="0">
                <a:cs typeface="Times New Roman"/>
              </a:rPr>
              <a:t>em</a:t>
            </a:r>
            <a:r>
              <a:rPr lang="lt-LT" sz="4900" b="1" spc="10" dirty="0">
                <a:cs typeface="Times New Roman"/>
              </a:rPr>
              <a:t>o</a:t>
            </a:r>
            <a:r>
              <a:rPr lang="lt-LT" sz="4900" b="1" dirty="0">
                <a:cs typeface="Times New Roman"/>
              </a:rPr>
              <a:t>s</a:t>
            </a:r>
            <a:r>
              <a:rPr lang="lt-LT" sz="4900" b="1" spc="-20" dirty="0">
                <a:cs typeface="Times New Roman"/>
              </a:rPr>
              <a:t> </a:t>
            </a:r>
            <a:r>
              <a:rPr lang="lt-LT" sz="4900" b="1" dirty="0">
                <a:cs typeface="Times New Roman"/>
              </a:rPr>
              <a:t>(CVP</a:t>
            </a:r>
            <a:r>
              <a:rPr lang="lt-LT" sz="4900" b="1" spc="20" dirty="0">
                <a:cs typeface="Times New Roman"/>
              </a:rPr>
              <a:t> </a:t>
            </a:r>
            <a:r>
              <a:rPr lang="lt-LT" sz="4900" b="1" dirty="0">
                <a:cs typeface="Times New Roman"/>
              </a:rPr>
              <a:t>IS) priemonėmis</a:t>
            </a: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435" y="4786103"/>
            <a:ext cx="2181225" cy="1985963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62" t="9477" r="5087" b="53886"/>
          <a:stretch/>
        </p:blipFill>
        <p:spPr>
          <a:xfrm>
            <a:off x="0" y="0"/>
            <a:ext cx="5238284" cy="28435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C25C5B2-43E3-2C20-C255-40C87B7ED103}"/>
              </a:ext>
            </a:extLst>
          </p:cNvPr>
          <p:cNvSpPr txBox="1"/>
          <p:nvPr/>
        </p:nvSpPr>
        <p:spPr>
          <a:xfrm>
            <a:off x="4351498" y="5596204"/>
            <a:ext cx="2743199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Galiojanti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nuo</a:t>
            </a:r>
            <a:r>
              <a:rPr lang="en-US" dirty="0">
                <a:cs typeface="Calibri"/>
              </a:rPr>
              <a:t> </a:t>
            </a:r>
            <a:r>
              <a:rPr lang="lt-LT" dirty="0">
                <a:cs typeface="Calibri"/>
              </a:rPr>
              <a:t>2024</a:t>
            </a:r>
            <a:r>
              <a:rPr lang="en-US" dirty="0">
                <a:cs typeface="Calibri"/>
              </a:rPr>
              <a:t>-</a:t>
            </a:r>
            <a:r>
              <a:rPr lang="lt-LT" dirty="0">
                <a:cs typeface="Calibri"/>
              </a:rPr>
              <a:t>12</a:t>
            </a:r>
            <a:r>
              <a:rPr lang="en-US" dirty="0">
                <a:cs typeface="Calibri"/>
              </a:rPr>
              <a:t>-</a:t>
            </a:r>
            <a:r>
              <a:rPr lang="lt-LT">
                <a:cs typeface="Calibri"/>
              </a:rPr>
              <a:t>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1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9">
            <a:extLst>
              <a:ext uri="{FF2B5EF4-FFF2-40B4-BE49-F238E27FC236}">
                <a16:creationId xmlns:a16="http://schemas.microsoft.com/office/drawing/2014/main" id="{4F52961D-C507-75C7-B450-0A81406EC7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BAAED-1B63-063D-0EF8-D0031507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E50B6B9D-836E-E6D4-0095-6F4C39821237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prisijungus</a:t>
            </a:r>
            <a:endParaRPr lang="en-US" sz="3600" b="1" dirty="0"/>
          </a:p>
        </p:txBody>
      </p:sp>
      <p:pic>
        <p:nvPicPr>
          <p:cNvPr id="15" name="Picture 14" descr="A grey rectangle with white text&#10;&#10;Description automatically generated">
            <a:extLst>
              <a:ext uri="{FF2B5EF4-FFF2-40B4-BE49-F238E27FC236}">
                <a16:creationId xmlns:a16="http://schemas.microsoft.com/office/drawing/2014/main" id="{517797AC-1F24-A99F-DDF5-E98FDD38C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454" y="5756818"/>
            <a:ext cx="3362325" cy="981075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6A4CAC7B-19D5-FB3E-B29E-12C374D229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22" y="1209126"/>
            <a:ext cx="9455781" cy="413561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BC12B68-A3BF-3A49-D0BE-97059773EE4C}"/>
              </a:ext>
            </a:extLst>
          </p:cNvPr>
          <p:cNvSpPr txBox="1"/>
          <p:nvPr/>
        </p:nvSpPr>
        <p:spPr>
          <a:xfrm>
            <a:off x="254571" y="5594959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/>
              <a:t>Įrašius/nustačius reikšmes, pagal kurias norima atlikti paiešką, spaudžiama „Paieška“. Norint išvalyti paieškos reikšmes – „Išvalyti“. Norint išeiti iš paieškos – pasirenkama „Atšaukti“.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1F69E2-D77A-7FE2-7976-A541AC5BF07F}"/>
              </a:ext>
            </a:extLst>
          </p:cNvPr>
          <p:cNvSpPr txBox="1"/>
          <p:nvPr/>
        </p:nvSpPr>
        <p:spPr>
          <a:xfrm>
            <a:off x="6654888" y="1793462"/>
            <a:ext cx="517060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/>
              <a:t>Pasirenkama, kurioje skiltyje norima atlikti paiešką.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72FC5-6E19-9BAD-8E39-A40111859D0A}"/>
              </a:ext>
            </a:extLst>
          </p:cNvPr>
          <p:cNvSpPr/>
          <p:nvPr/>
        </p:nvSpPr>
        <p:spPr>
          <a:xfrm>
            <a:off x="798307" y="1243946"/>
            <a:ext cx="1453280" cy="38745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925397" y="1807242"/>
            <a:ext cx="5170603" cy="4572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BE479D-9881-EA11-CAB7-046FC8682A67}"/>
              </a:ext>
            </a:extLst>
          </p:cNvPr>
          <p:cNvSpPr/>
          <p:nvPr/>
        </p:nvSpPr>
        <p:spPr>
          <a:xfrm>
            <a:off x="2251587" y="1230051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4598925-2962-E747-C190-E9CD0DFEF1D0}"/>
              </a:ext>
            </a:extLst>
          </p:cNvPr>
          <p:cNvSpPr/>
          <p:nvPr/>
        </p:nvSpPr>
        <p:spPr>
          <a:xfrm>
            <a:off x="6095329" y="1809951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2FB7D3-07D3-BD4C-114F-24CC7E18A543}"/>
              </a:ext>
            </a:extLst>
          </p:cNvPr>
          <p:cNvSpPr/>
          <p:nvPr/>
        </p:nvSpPr>
        <p:spPr>
          <a:xfrm>
            <a:off x="9982283" y="4998428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4089E0-3FDC-0BEE-D752-B92170B63870}"/>
              </a:ext>
            </a:extLst>
          </p:cNvPr>
          <p:cNvCxnSpPr/>
          <p:nvPr/>
        </p:nvCxnSpPr>
        <p:spPr>
          <a:xfrm flipH="1">
            <a:off x="8129394" y="5257799"/>
            <a:ext cx="1862200" cy="6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D9482D-849D-8FAA-4E34-9DC7609A1945}"/>
              </a:ext>
            </a:extLst>
          </p:cNvPr>
          <p:cNvCxnSpPr>
            <a:stCxn id="14" idx="3"/>
          </p:cNvCxnSpPr>
          <p:nvPr/>
        </p:nvCxnSpPr>
        <p:spPr>
          <a:xfrm flipH="1">
            <a:off x="9154633" y="5326233"/>
            <a:ext cx="898623" cy="639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1F9BC2D-0114-4CD2-CC70-9C6F4CB12D44}"/>
              </a:ext>
            </a:extLst>
          </p:cNvPr>
          <p:cNvCxnSpPr>
            <a:stCxn id="14" idx="4"/>
          </p:cNvCxnSpPr>
          <p:nvPr/>
        </p:nvCxnSpPr>
        <p:spPr>
          <a:xfrm>
            <a:off x="10224599" y="5382476"/>
            <a:ext cx="30446" cy="5830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121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A7B7E2-797E-C012-E37D-34ECA8064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20" y="1492558"/>
            <a:ext cx="10415323" cy="3277747"/>
          </a:xfrm>
          <a:prstGeom prst="rect">
            <a:avLst/>
          </a:prstGeom>
        </p:spPr>
      </p:pic>
      <p:pic>
        <p:nvPicPr>
          <p:cNvPr id="5" name="Paveikslėlis 9">
            <a:extLst>
              <a:ext uri="{FF2B5EF4-FFF2-40B4-BE49-F238E27FC236}">
                <a16:creationId xmlns:a16="http://schemas.microsoft.com/office/drawing/2014/main" id="{F7B8E0FE-E3D3-0D2B-9A0B-F363637DD0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9563" y="5387151"/>
            <a:ext cx="2527816" cy="1470849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8C663999-B8D7-49AC-9919-2F26D117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EE13AD10-560E-F073-8ECE-741B4A270D18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/>
              <a:t>Paieška prisijungus</a:t>
            </a:r>
            <a:endParaRPr lang="en-US" sz="3600" b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0C9A61-48E8-999A-CF1E-44E19F55DF98}"/>
              </a:ext>
            </a:extLst>
          </p:cNvPr>
          <p:cNvSpPr/>
          <p:nvPr/>
        </p:nvSpPr>
        <p:spPr>
          <a:xfrm>
            <a:off x="3913543" y="2433893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>
                <a:solidFill>
                  <a:schemeClr val="tx1"/>
                </a:solidFill>
              </a:rPr>
              <a:t>2</a:t>
            </a:r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3A4382-7F66-16DE-5C7C-B8C3DE5A92E8}"/>
              </a:ext>
            </a:extLst>
          </p:cNvPr>
          <p:cNvCxnSpPr/>
          <p:nvPr/>
        </p:nvCxnSpPr>
        <p:spPr>
          <a:xfrm flipH="1">
            <a:off x="2051343" y="2682160"/>
            <a:ext cx="1862200" cy="6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4FA99D5-BB5C-D6C1-63DE-82EC93C7D170}"/>
              </a:ext>
            </a:extLst>
          </p:cNvPr>
          <p:cNvCxnSpPr>
            <a:cxnSpLocks/>
            <a:stCxn id="14" idx="3"/>
          </p:cNvCxnSpPr>
          <p:nvPr/>
        </p:nvCxnSpPr>
        <p:spPr>
          <a:xfrm flipH="1">
            <a:off x="3213973" y="2761698"/>
            <a:ext cx="770543" cy="6308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85D6F1E-AE0C-86CA-5796-D2D319D5CC1B}"/>
              </a:ext>
            </a:extLst>
          </p:cNvPr>
          <p:cNvSpPr/>
          <p:nvPr/>
        </p:nvSpPr>
        <p:spPr>
          <a:xfrm>
            <a:off x="1760626" y="3283032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3C6BD2-EE09-5E5D-7163-4E34327D5564}"/>
              </a:ext>
            </a:extLst>
          </p:cNvPr>
          <p:cNvSpPr/>
          <p:nvPr/>
        </p:nvSpPr>
        <p:spPr>
          <a:xfrm>
            <a:off x="2939180" y="3344960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A4FFD8-1518-EC96-D4AF-EBBCD7D73EF7}"/>
              </a:ext>
            </a:extLst>
          </p:cNvPr>
          <p:cNvSpPr txBox="1"/>
          <p:nvPr/>
        </p:nvSpPr>
        <p:spPr>
          <a:xfrm>
            <a:off x="3367549" y="1164366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/>
              <a:t>Naujausių pirkimų sąraše kiekvieną reikšmę galima rūšiuoti </a:t>
            </a:r>
            <a:r>
              <a:rPr lang="lt-LT" sz="1800" dirty="0">
                <a:cs typeface="Calibri Light"/>
              </a:rPr>
              <a:t>didėjimo/mažėjimo, abėcėlės tvarka, pagal paskelbimo datą ir t.t., priklausomai nuo pasirinktos reikšmės.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E7BD17-9D79-5C9C-4F0C-248981AA387F}"/>
              </a:ext>
            </a:extLst>
          </p:cNvPr>
          <p:cNvCxnSpPr/>
          <p:nvPr/>
        </p:nvCxnSpPr>
        <p:spPr>
          <a:xfrm>
            <a:off x="4398175" y="2618933"/>
            <a:ext cx="112419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320754B-3278-1A88-3FB7-626A44831038}"/>
              </a:ext>
            </a:extLst>
          </p:cNvPr>
          <p:cNvSpPr/>
          <p:nvPr/>
        </p:nvSpPr>
        <p:spPr>
          <a:xfrm>
            <a:off x="5522367" y="2505862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33B531-A372-6BBF-3FC3-616F95C21DB6}"/>
              </a:ext>
            </a:extLst>
          </p:cNvPr>
          <p:cNvSpPr/>
          <p:nvPr/>
        </p:nvSpPr>
        <p:spPr>
          <a:xfrm>
            <a:off x="714420" y="1611886"/>
            <a:ext cx="1320857" cy="3742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3B97E6-0141-BC20-835D-EA2A8DDBA45D}"/>
              </a:ext>
            </a:extLst>
          </p:cNvPr>
          <p:cNvSpPr txBox="1"/>
          <p:nvPr/>
        </p:nvSpPr>
        <p:spPr>
          <a:xfrm>
            <a:off x="5522367" y="2488975"/>
            <a:ext cx="285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000" dirty="0"/>
              <a:t>...</a:t>
            </a:r>
            <a:endParaRPr lang="en-GB" sz="10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E54EBF-2D28-178A-F7F6-9CD14C172B15}"/>
              </a:ext>
            </a:extLst>
          </p:cNvPr>
          <p:cNvSpPr/>
          <p:nvPr/>
        </p:nvSpPr>
        <p:spPr>
          <a:xfrm>
            <a:off x="2046205" y="1626031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>
                <a:solidFill>
                  <a:schemeClr val="tx1"/>
                </a:solidFill>
              </a:rPr>
              <a:t>1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16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spect="1"/>
          </p:cNvSpPr>
          <p:nvPr/>
        </p:nvSpPr>
        <p:spPr>
          <a:xfrm>
            <a:off x="1223669" y="2351782"/>
            <a:ext cx="10347837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>
                <a:latin typeface="+mj-lt"/>
              </a:rPr>
              <a:t>Dėl papildomai iškilusių klausimų galite kreiptis</a:t>
            </a:r>
          </a:p>
          <a:p>
            <a:r>
              <a:rPr lang="lt-LT" sz="4000">
                <a:latin typeface="+mj-lt"/>
              </a:rPr>
              <a:t>tel.</a:t>
            </a:r>
            <a:r>
              <a:rPr lang="lt-LT" sz="4000"/>
              <a:t> </a:t>
            </a:r>
            <a:r>
              <a:rPr lang="en-GB" sz="4000" b="1">
                <a:solidFill>
                  <a:schemeClr val="accent1">
                    <a:lumMod val="75000"/>
                  </a:schemeClr>
                </a:solidFill>
                <a:latin typeface="+mj-lt"/>
              </a:rPr>
              <a:t>+370</a:t>
            </a:r>
            <a:r>
              <a:rPr lang="lt-LT" sz="4000" b="1">
                <a:solidFill>
                  <a:schemeClr val="accent1">
                    <a:lumMod val="75000"/>
                  </a:schemeClr>
                </a:solidFill>
                <a:latin typeface="+mj-lt"/>
              </a:rPr>
              <a:t> 5 219 7000 </a:t>
            </a:r>
            <a:r>
              <a:rPr lang="lt-LT" sz="4000">
                <a:latin typeface="+mj-lt"/>
              </a:rPr>
              <a:t>arba </a:t>
            </a:r>
            <a:r>
              <a:rPr lang="lt-LT" sz="4000" err="1">
                <a:latin typeface="+mj-lt"/>
              </a:rPr>
              <a:t>el.paštu</a:t>
            </a:r>
            <a:r>
              <a:rPr lang="lt-LT" sz="4000">
                <a:latin typeface="+mj-lt"/>
              </a:rPr>
              <a:t> </a:t>
            </a:r>
            <a:r>
              <a:rPr lang="lt-LT" sz="4000" b="1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pagalba@vpt.lt</a:t>
            </a:r>
            <a:br>
              <a:rPr lang="lt-LT" sz="4000" b="1">
                <a:latin typeface="+mj-lt"/>
              </a:rPr>
            </a:br>
            <a:endParaRPr lang="lt-LT" sz="4000" b="1">
              <a:latin typeface="+mj-lt"/>
            </a:endParaRPr>
          </a:p>
          <a:p>
            <a:r>
              <a:rPr lang="lt-LT" sz="1400" b="1"/>
              <a:t> </a:t>
            </a:r>
            <a:endParaRPr lang="lt-LT" sz="1400"/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435" y="4786103"/>
            <a:ext cx="2181225" cy="198596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DC6CDA-9BAE-043F-CDB9-CF728BFA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5416-78B8-4F37-B286-A40543F63F6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624FF72-883A-4AF1-C30D-3F7632A2600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716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5400" b="1" i="0" u="none" strike="noStrike" dirty="0">
                <a:effectLst/>
                <a:latin typeface="Calibri" panose="020F0502020204030204" pitchFamily="34" charset="0"/>
              </a:rPr>
              <a:t>P</a:t>
            </a:r>
            <a:r>
              <a:rPr lang="lt-LT" sz="5400" b="1" i="0" u="none" strike="noStrike" dirty="0" err="1">
                <a:effectLst/>
                <a:latin typeface="Calibri" panose="020F0502020204030204" pitchFamily="34" charset="0"/>
              </a:rPr>
              <a:t>aieška</a:t>
            </a:r>
            <a:r>
              <a:rPr lang="lt-LT" sz="5400" b="1" i="0" u="none" strike="noStrike" dirty="0">
                <a:effectLst/>
                <a:latin typeface="Calibri" panose="020F0502020204030204" pitchFamily="34" charset="0"/>
              </a:rPr>
              <a:t> neprisijungus;</a:t>
            </a:r>
            <a:r>
              <a:rPr lang="en-US" sz="5400" b="1" i="0" dirty="0">
                <a:effectLst/>
                <a:latin typeface="Calibri" panose="020F0502020204030204" pitchFamily="34" charset="0"/>
              </a:rPr>
              <a:t>​</a:t>
            </a:r>
            <a:endParaRPr lang="en-US" sz="5400" b="1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lt-LT" sz="5400" b="1" dirty="0">
                <a:cs typeface="Times New Roman"/>
              </a:rPr>
              <a:t>Paieška prisijungus</a:t>
            </a:r>
            <a:r>
              <a:rPr lang="lt-LT" sz="5400" b="1" dirty="0">
                <a:latin typeface="Calibri" panose="020F0502020204030204" pitchFamily="34" charset="0"/>
                <a:cs typeface="Times New Roman"/>
              </a:rPr>
              <a:t>.</a:t>
            </a:r>
            <a:endParaRPr lang="en-US" sz="5400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835D87-3AF8-E4DE-8A39-B26C053F8568}"/>
              </a:ext>
            </a:extLst>
          </p:cNvPr>
          <p:cNvSpPr txBox="1"/>
          <p:nvPr/>
        </p:nvSpPr>
        <p:spPr>
          <a:xfrm>
            <a:off x="3048000" y="403337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 </a:t>
            </a:r>
          </a:p>
        </p:txBody>
      </p:sp>
      <p:pic>
        <p:nvPicPr>
          <p:cNvPr id="2" name="Paveikslėlis 9">
            <a:extLst>
              <a:ext uri="{FF2B5EF4-FFF2-40B4-BE49-F238E27FC236}">
                <a16:creationId xmlns:a16="http://schemas.microsoft.com/office/drawing/2014/main" id="{5A66DA64-16C3-6403-76D3-8C3329BF0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9E18883-8997-381D-EDDB-18A8941C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7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CAE4-D74A-B1E8-885A-9AF143CA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1203"/>
            <a:ext cx="10515600" cy="1325563"/>
          </a:xfrm>
        </p:spPr>
        <p:txBody>
          <a:bodyPr>
            <a:normAutofit fontScale="90000"/>
          </a:bodyPr>
          <a:lstStyle/>
          <a:p>
            <a:pPr fontAlgn="base"/>
            <a:br>
              <a:rPr lang="lt-LT" sz="3600" dirty="0">
                <a:solidFill>
                  <a:srgbClr val="FF0000"/>
                </a:solidFill>
                <a:cs typeface="Times New Roman"/>
              </a:rPr>
            </a:br>
            <a:br>
              <a:rPr lang="lt-LT" sz="3600" dirty="0">
                <a:cs typeface="Times New Roman"/>
              </a:rPr>
            </a:br>
            <a:r>
              <a:rPr lang="lt-LT" sz="3100" dirty="0">
                <a:cs typeface="Times New Roman"/>
              </a:rPr>
              <a:t>Dvi galimos paieškos, neprisijungus prie CVP IS: </a:t>
            </a:r>
            <a:br>
              <a:rPr lang="lt-LT" sz="3100" dirty="0">
                <a:latin typeface="Calibri" panose="020F0502020204030204" pitchFamily="34" charset="0"/>
              </a:rPr>
            </a:br>
            <a:r>
              <a:rPr lang="en-US" sz="3100" dirty="0">
                <a:latin typeface="Calibri Light"/>
                <a:ea typeface="Calibri Light" panose="020F0302020204030204" pitchFamily="34" charset="0"/>
                <a:cs typeface="Calibri Light"/>
              </a:rPr>
              <a:t>1.</a:t>
            </a:r>
            <a:r>
              <a:rPr lang="en-US" sz="3100" dirty="0">
                <a:latin typeface="Calibri"/>
                <a:cs typeface="Calibri"/>
              </a:rPr>
              <a:t> </a:t>
            </a:r>
            <a:r>
              <a:rPr lang="en-US" sz="3100" b="1" dirty="0">
                <a:latin typeface="Calibri"/>
                <a:cs typeface="Calibri"/>
              </a:rPr>
              <a:t>I</a:t>
            </a:r>
            <a:r>
              <a:rPr lang="lt-LT" sz="3100" b="1" dirty="0" err="1">
                <a:cs typeface="Times New Roman"/>
              </a:rPr>
              <a:t>šplėstinė</a:t>
            </a:r>
            <a:r>
              <a:rPr lang="lt-LT" sz="3100" b="1" dirty="0">
                <a:cs typeface="Times New Roman"/>
              </a:rPr>
              <a:t> paieška</a:t>
            </a:r>
            <a:r>
              <a:rPr lang="lt-LT" sz="3100" dirty="0">
                <a:cs typeface="Times New Roman"/>
              </a:rPr>
              <a:t> - detali paieška, kurioje pirkimų galima ieškoti pagal detalius kriterijus arba konkrečios organizacijos skelbiamus pirkimus; </a:t>
            </a:r>
            <a:br>
              <a:rPr lang="lt-LT" sz="3100" dirty="0">
                <a:cs typeface="Times New Roman"/>
              </a:rPr>
            </a:br>
            <a:r>
              <a:rPr lang="en-US" sz="3100" dirty="0">
                <a:cs typeface="Times New Roman"/>
              </a:rPr>
              <a:t>2. </a:t>
            </a:r>
            <a:r>
              <a:rPr lang="en-US" sz="3100" b="1" dirty="0">
                <a:cs typeface="Times New Roman"/>
              </a:rPr>
              <a:t>N</a:t>
            </a:r>
            <a:r>
              <a:rPr lang="lt-LT" sz="3100" b="1" dirty="0" err="1">
                <a:cs typeface="Times New Roman"/>
              </a:rPr>
              <a:t>aujausi</a:t>
            </a:r>
            <a:r>
              <a:rPr lang="lt-LT" sz="3100" b="1" dirty="0">
                <a:cs typeface="Times New Roman"/>
              </a:rPr>
              <a:t> pirk</a:t>
            </a:r>
            <a:r>
              <a:rPr lang="en-US" sz="3100" b="1" dirty="0" err="1">
                <a:cs typeface="Times New Roman"/>
              </a:rPr>
              <a:t>i</a:t>
            </a:r>
            <a:r>
              <a:rPr lang="lt-LT" sz="3100" b="1" dirty="0" err="1">
                <a:cs typeface="Times New Roman"/>
              </a:rPr>
              <a:t>mai</a:t>
            </a:r>
            <a:r>
              <a:rPr lang="lt-LT" sz="3100" dirty="0">
                <a:cs typeface="Times New Roman"/>
              </a:rPr>
              <a:t> </a:t>
            </a:r>
            <a:r>
              <a:rPr lang="lt-LT" sz="3100" dirty="0">
                <a:cs typeface="Calibri Light"/>
              </a:rPr>
              <a:t>- visų paskelbtų pirkimų sąrašas, kurį galima rūšiuoti didėjimo/mažėjimo, abėcėlės tvarka.</a:t>
            </a:r>
            <a:br>
              <a:rPr lang="lt-LT" dirty="0">
                <a:cs typeface="Times New Roman"/>
              </a:rPr>
            </a:br>
            <a:endParaRPr lang="en-US"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BEE0E65-0F18-31FF-3511-3524FFA306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02312"/>
            <a:ext cx="10515600" cy="363011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6671057" y="2950121"/>
            <a:ext cx="2277081" cy="6784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3" name="Paveikslėlis 9">
            <a:extLst>
              <a:ext uri="{FF2B5EF4-FFF2-40B4-BE49-F238E27FC236}">
                <a16:creationId xmlns:a16="http://schemas.microsoft.com/office/drawing/2014/main" id="{3B9B6E30-C3F3-5B37-2BC5-BA28135B079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F01E2DF9-DB73-4AB1-182D-D717EB59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Pavadinimas 1">
            <a:extLst>
              <a:ext uri="{FF2B5EF4-FFF2-40B4-BE49-F238E27FC236}">
                <a16:creationId xmlns:a16="http://schemas.microsoft.com/office/drawing/2014/main" id="{78644D2F-7E3B-4364-2028-5CBFB513963A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neprisijungus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558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79C4-A825-F824-32BC-D03E7889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0" y="822438"/>
            <a:ext cx="3936466" cy="775245"/>
          </a:xfrm>
        </p:spPr>
        <p:txBody>
          <a:bodyPr>
            <a:normAutofit/>
          </a:bodyPr>
          <a:lstStyle/>
          <a:p>
            <a:pPr algn="ctr"/>
            <a:r>
              <a:rPr lang="lt-LT" sz="1800" dirty="0">
                <a:cs typeface="Times New Roman"/>
              </a:rPr>
              <a:t>1) </a:t>
            </a:r>
            <a:r>
              <a:rPr lang="en-US" sz="1800" dirty="0">
                <a:cs typeface="Times New Roman"/>
              </a:rPr>
              <a:t>I</a:t>
            </a:r>
            <a:r>
              <a:rPr lang="lt-LT" sz="1800" dirty="0" err="1">
                <a:cs typeface="Times New Roman"/>
              </a:rPr>
              <a:t>šplėstinė</a:t>
            </a:r>
            <a:r>
              <a:rPr lang="lt-LT" sz="1800" dirty="0">
                <a:cs typeface="Times New Roman"/>
              </a:rPr>
              <a:t> paieška pagal pirkimą </a:t>
            </a:r>
            <a:endParaRPr lang="en-US" sz="18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53FB11-63CD-CD55-5AA9-A277815C3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0" y="1402719"/>
            <a:ext cx="9681083" cy="4351338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316006" y="2802699"/>
            <a:ext cx="694049" cy="4187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3" name="Paveikslėlis 9">
            <a:extLst>
              <a:ext uri="{FF2B5EF4-FFF2-40B4-BE49-F238E27FC236}">
                <a16:creationId xmlns:a16="http://schemas.microsoft.com/office/drawing/2014/main" id="{9D51D435-2873-7AAF-13DA-58D63A45993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0178"/>
            <a:ext cx="2527816" cy="14708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1595A-A732-0BD7-F898-6821C87B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2988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8146E2-8CC7-F00A-58DB-F08E98FD140E}"/>
              </a:ext>
            </a:extLst>
          </p:cNvPr>
          <p:cNvSpPr/>
          <p:nvPr/>
        </p:nvSpPr>
        <p:spPr>
          <a:xfrm>
            <a:off x="5618692" y="1403957"/>
            <a:ext cx="1048951" cy="38745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FAE1D0-C1B3-66CF-811F-D323CED4A977}"/>
              </a:ext>
            </a:extLst>
          </p:cNvPr>
          <p:cNvSpPr/>
          <p:nvPr/>
        </p:nvSpPr>
        <p:spPr>
          <a:xfrm>
            <a:off x="6673324" y="1406046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C9C32F8-9594-28EF-90E2-332F65C9CB73}"/>
              </a:ext>
            </a:extLst>
          </p:cNvPr>
          <p:cNvSpPr/>
          <p:nvPr/>
        </p:nvSpPr>
        <p:spPr>
          <a:xfrm>
            <a:off x="1015736" y="2825580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69FF46-ECC1-7446-06C2-404635AD6E10}"/>
              </a:ext>
            </a:extLst>
          </p:cNvPr>
          <p:cNvSpPr/>
          <p:nvPr/>
        </p:nvSpPr>
        <p:spPr>
          <a:xfrm>
            <a:off x="9982283" y="4998428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13" name="Picture 12" descr="A grey rectangle with white text&#10;&#10;Description automatically generated">
            <a:extLst>
              <a:ext uri="{FF2B5EF4-FFF2-40B4-BE49-F238E27FC236}">
                <a16:creationId xmlns:a16="http://schemas.microsoft.com/office/drawing/2014/main" id="{9C150C36-9AE0-5ECF-6E6C-0BBADC8E8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454" y="5756818"/>
            <a:ext cx="3362325" cy="9810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5CCFBD2-1DE5-5D8D-43AC-6491A25C9873}"/>
              </a:ext>
            </a:extLst>
          </p:cNvPr>
          <p:cNvSpPr/>
          <p:nvPr/>
        </p:nvSpPr>
        <p:spPr>
          <a:xfrm>
            <a:off x="7591541" y="5965518"/>
            <a:ext cx="3126183" cy="56490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97A125-5B39-1B37-E200-9346C270B4E6}"/>
              </a:ext>
            </a:extLst>
          </p:cNvPr>
          <p:cNvCxnSpPr/>
          <p:nvPr/>
        </p:nvCxnSpPr>
        <p:spPr>
          <a:xfrm flipH="1">
            <a:off x="8129394" y="5257799"/>
            <a:ext cx="1862200" cy="6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02B63BA-7860-FFC8-97B3-4CB003BEB468}"/>
              </a:ext>
            </a:extLst>
          </p:cNvPr>
          <p:cNvCxnSpPr>
            <a:cxnSpLocks/>
            <a:stCxn id="10" idx="3"/>
            <a:endCxn id="14" idx="0"/>
          </p:cNvCxnSpPr>
          <p:nvPr/>
        </p:nvCxnSpPr>
        <p:spPr>
          <a:xfrm flipH="1">
            <a:off x="9154633" y="5326233"/>
            <a:ext cx="898623" cy="639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5A0F158-B93B-81E4-28FC-CD0381AE1EDB}"/>
              </a:ext>
            </a:extLst>
          </p:cNvPr>
          <p:cNvCxnSpPr>
            <a:stCxn id="10" idx="4"/>
          </p:cNvCxnSpPr>
          <p:nvPr/>
        </p:nvCxnSpPr>
        <p:spPr>
          <a:xfrm>
            <a:off x="10224599" y="5382476"/>
            <a:ext cx="30446" cy="5830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5B80349-AFDC-8927-5829-FF501F4ACDD2}"/>
              </a:ext>
            </a:extLst>
          </p:cNvPr>
          <p:cNvSpPr txBox="1"/>
          <p:nvPr/>
        </p:nvSpPr>
        <p:spPr>
          <a:xfrm>
            <a:off x="248973" y="5836106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/>
              <a:t>Įrašius/nustačius reikšmes, pagal kurias norima atlikti paiešką, spaudžiama „Paieška“. Norint išvalyti paieškos reikšmes – „Išvalyti“. Norint išeiti iš paieškos – pasirenkama „Atšaukti“. </a:t>
            </a:r>
            <a:endParaRPr lang="en-US" dirty="0"/>
          </a:p>
        </p:txBody>
      </p:sp>
      <p:sp>
        <p:nvSpPr>
          <p:cNvPr id="21" name="Pavadinimas 1">
            <a:extLst>
              <a:ext uri="{FF2B5EF4-FFF2-40B4-BE49-F238E27FC236}">
                <a16:creationId xmlns:a16="http://schemas.microsoft.com/office/drawing/2014/main" id="{48ECA91E-EA5C-35DD-BEA6-44527D7CACD6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neprisijungus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0982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87DE-1BA8-A152-FE11-1D1CA35E9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2224"/>
            <a:ext cx="3773129" cy="674320"/>
          </a:xfrm>
        </p:spPr>
        <p:txBody>
          <a:bodyPr>
            <a:normAutofit/>
          </a:bodyPr>
          <a:lstStyle/>
          <a:p>
            <a:pPr algn="ctr"/>
            <a:r>
              <a:rPr lang="lt-LT" sz="1800" dirty="0">
                <a:cs typeface="Times New Roman"/>
              </a:rPr>
              <a:t>2) </a:t>
            </a:r>
            <a:r>
              <a:rPr lang="en-US" sz="1800" dirty="0">
                <a:cs typeface="Times New Roman"/>
              </a:rPr>
              <a:t>I</a:t>
            </a:r>
            <a:r>
              <a:rPr lang="lt-LT" sz="1800" dirty="0" err="1">
                <a:cs typeface="Times New Roman"/>
              </a:rPr>
              <a:t>šplėstinė</a:t>
            </a:r>
            <a:r>
              <a:rPr lang="lt-LT" sz="1800" dirty="0">
                <a:cs typeface="Times New Roman"/>
              </a:rPr>
              <a:t> paieška pagal </a:t>
            </a:r>
            <a:r>
              <a:rPr lang="en-US" sz="1800" dirty="0" err="1">
                <a:cs typeface="Times New Roman"/>
              </a:rPr>
              <a:t>Organizaciją</a:t>
            </a:r>
            <a:endParaRPr lang="en-US" sz="1800" dirty="0"/>
          </a:p>
        </p:txBody>
      </p:sp>
      <p:pic>
        <p:nvPicPr>
          <p:cNvPr id="6" name="Content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97C722E7-B7DF-C81B-52B1-D49ADE38B5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56195"/>
            <a:ext cx="10515600" cy="3862757"/>
          </a:xfrm>
        </p:spPr>
      </p:pic>
      <p:pic>
        <p:nvPicPr>
          <p:cNvPr id="3" name="Paveikslėlis 9">
            <a:extLst>
              <a:ext uri="{FF2B5EF4-FFF2-40B4-BE49-F238E27FC236}">
                <a16:creationId xmlns:a16="http://schemas.microsoft.com/office/drawing/2014/main" id="{FDD4CFF5-CA7D-69B6-6E8F-2436E63BD3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FB3AE57C-07B0-3C69-D2FA-DD24AB09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7F4F9CB-7F8E-A626-BC72-1976BB51EDD9}"/>
              </a:ext>
            </a:extLst>
          </p:cNvPr>
          <p:cNvSpPr/>
          <p:nvPr/>
        </p:nvSpPr>
        <p:spPr>
          <a:xfrm>
            <a:off x="9982283" y="4998428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7" name="Picture 6" descr="A grey rectangle with white text&#10;&#10;Description automatically generated">
            <a:extLst>
              <a:ext uri="{FF2B5EF4-FFF2-40B4-BE49-F238E27FC236}">
                <a16:creationId xmlns:a16="http://schemas.microsoft.com/office/drawing/2014/main" id="{8216C52D-24D8-4020-D96B-D9153C9C10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454" y="5756818"/>
            <a:ext cx="3362325" cy="98107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99B1CA-6EC2-7773-3378-ACB457E49261}"/>
              </a:ext>
            </a:extLst>
          </p:cNvPr>
          <p:cNvCxnSpPr/>
          <p:nvPr/>
        </p:nvCxnSpPr>
        <p:spPr>
          <a:xfrm flipH="1">
            <a:off x="8129394" y="5257799"/>
            <a:ext cx="1862200" cy="6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8E62E8-A08C-EAB7-2EB9-15763B7AD2FF}"/>
              </a:ext>
            </a:extLst>
          </p:cNvPr>
          <p:cNvCxnSpPr>
            <a:stCxn id="4" idx="3"/>
          </p:cNvCxnSpPr>
          <p:nvPr/>
        </p:nvCxnSpPr>
        <p:spPr>
          <a:xfrm flipH="1">
            <a:off x="9154633" y="5326233"/>
            <a:ext cx="898623" cy="639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E85FF6B-001B-01ED-7197-994DB16E980C}"/>
              </a:ext>
            </a:extLst>
          </p:cNvPr>
          <p:cNvCxnSpPr>
            <a:stCxn id="4" idx="4"/>
          </p:cNvCxnSpPr>
          <p:nvPr/>
        </p:nvCxnSpPr>
        <p:spPr>
          <a:xfrm>
            <a:off x="10224599" y="5382476"/>
            <a:ext cx="30446" cy="5830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BB279EA-ED45-432D-C3C4-C3EDFDF4394B}"/>
              </a:ext>
            </a:extLst>
          </p:cNvPr>
          <p:cNvSpPr txBox="1"/>
          <p:nvPr/>
        </p:nvSpPr>
        <p:spPr>
          <a:xfrm>
            <a:off x="175457" y="5752563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/>
              <a:t>Įrašius/nustačius reikšmes, pagal kurias norima atlikti paiešką, spaudžiama „Paieška“. Norint išvalyti paieškos reikšmes – „Išvalyti“. Norint išeiti iš paieškos – pasirenkama „Atšaukti“. 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541997-7CDA-7CB3-6CC6-C0EC6B1660A7}"/>
              </a:ext>
            </a:extLst>
          </p:cNvPr>
          <p:cNvSpPr/>
          <p:nvPr/>
        </p:nvSpPr>
        <p:spPr>
          <a:xfrm>
            <a:off x="1518989" y="3174784"/>
            <a:ext cx="832519" cy="4187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C8335E-C87C-FCD6-C84F-92A8AFFCFD99}"/>
              </a:ext>
            </a:extLst>
          </p:cNvPr>
          <p:cNvSpPr/>
          <p:nvPr/>
        </p:nvSpPr>
        <p:spPr>
          <a:xfrm>
            <a:off x="6812661" y="1579398"/>
            <a:ext cx="1048951" cy="38745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C7E148-E57C-00EB-CFC9-541D6C1AD87A}"/>
              </a:ext>
            </a:extLst>
          </p:cNvPr>
          <p:cNvSpPr/>
          <p:nvPr/>
        </p:nvSpPr>
        <p:spPr>
          <a:xfrm>
            <a:off x="7867293" y="1581487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10A283-21C9-7AF5-6B0E-330D8F31F45F}"/>
              </a:ext>
            </a:extLst>
          </p:cNvPr>
          <p:cNvSpPr/>
          <p:nvPr/>
        </p:nvSpPr>
        <p:spPr>
          <a:xfrm>
            <a:off x="2357189" y="3197665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Pavadinimas 1">
            <a:extLst>
              <a:ext uri="{FF2B5EF4-FFF2-40B4-BE49-F238E27FC236}">
                <a16:creationId xmlns:a16="http://schemas.microsoft.com/office/drawing/2014/main" id="{E7136200-B862-B280-240D-11A1A4A5C072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neprisijungus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4818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1A70-6596-6615-616B-EBA564D0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342688"/>
            <a:ext cx="10515600" cy="408699"/>
          </a:xfrm>
        </p:spPr>
        <p:txBody>
          <a:bodyPr>
            <a:normAutofit/>
          </a:bodyPr>
          <a:lstStyle/>
          <a:p>
            <a:r>
              <a:rPr lang="lt-LT" sz="1800" dirty="0">
                <a:cs typeface="Times New Roman"/>
              </a:rPr>
              <a:t>2. Naujausi pirkimai. </a:t>
            </a:r>
            <a:endParaRPr lang="en-US" sz="1800" dirty="0"/>
          </a:p>
        </p:txBody>
      </p:sp>
      <p:pic>
        <p:nvPicPr>
          <p:cNvPr id="6" name="Content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1EC4899A-3C5F-B7FC-89EA-1B1BD6DB1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181" y="1802366"/>
            <a:ext cx="9740706" cy="4351338"/>
          </a:xfrm>
        </p:spPr>
      </p:pic>
      <p:pic>
        <p:nvPicPr>
          <p:cNvPr id="3" name="Paveikslėlis 9">
            <a:extLst>
              <a:ext uri="{FF2B5EF4-FFF2-40B4-BE49-F238E27FC236}">
                <a16:creationId xmlns:a16="http://schemas.microsoft.com/office/drawing/2014/main" id="{9D7DC213-BCBC-9A72-4965-77D58A124E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E8C37124-6EAB-24D9-88AC-39BA172CE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368B9-BBA3-D255-8B2F-A23C9E158943}"/>
              </a:ext>
            </a:extLst>
          </p:cNvPr>
          <p:cNvSpPr/>
          <p:nvPr/>
        </p:nvSpPr>
        <p:spPr>
          <a:xfrm>
            <a:off x="7762124" y="1825625"/>
            <a:ext cx="1048951" cy="38745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0D8EC8-0687-3083-1F36-9354F4C33FBA}"/>
              </a:ext>
            </a:extLst>
          </p:cNvPr>
          <p:cNvSpPr/>
          <p:nvPr/>
        </p:nvSpPr>
        <p:spPr>
          <a:xfrm>
            <a:off x="8811075" y="1818597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2546243-B191-56F5-C21E-3E1971FC8E7C}"/>
              </a:ext>
            </a:extLst>
          </p:cNvPr>
          <p:cNvSpPr/>
          <p:nvPr/>
        </p:nvSpPr>
        <p:spPr>
          <a:xfrm>
            <a:off x="4123382" y="3593987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dirty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A0D562-FBB6-CAE2-6055-5199400FB9F7}"/>
              </a:ext>
            </a:extLst>
          </p:cNvPr>
          <p:cNvCxnSpPr/>
          <p:nvPr/>
        </p:nvCxnSpPr>
        <p:spPr>
          <a:xfrm flipH="1">
            <a:off x="2293659" y="3786011"/>
            <a:ext cx="1862200" cy="674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322F01-1435-1903-4674-2C6B68071A2C}"/>
              </a:ext>
            </a:extLst>
          </p:cNvPr>
          <p:cNvCxnSpPr>
            <a:cxnSpLocks/>
          </p:cNvCxnSpPr>
          <p:nvPr/>
        </p:nvCxnSpPr>
        <p:spPr>
          <a:xfrm flipH="1">
            <a:off x="3224759" y="3803528"/>
            <a:ext cx="898623" cy="639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0B6FF73-C6B4-C391-1AD1-1E23347E8D8B}"/>
              </a:ext>
            </a:extLst>
          </p:cNvPr>
          <p:cNvSpPr/>
          <p:nvPr/>
        </p:nvSpPr>
        <p:spPr>
          <a:xfrm>
            <a:off x="2221647" y="4463845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E5AF3B-B17A-EA2D-CA87-3C878399444A}"/>
              </a:ext>
            </a:extLst>
          </p:cNvPr>
          <p:cNvSpPr/>
          <p:nvPr/>
        </p:nvSpPr>
        <p:spPr>
          <a:xfrm>
            <a:off x="3081970" y="4463845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8A2497-BA51-0D0B-9F9B-8213F0A35F4C}"/>
              </a:ext>
            </a:extLst>
          </p:cNvPr>
          <p:cNvSpPr txBox="1"/>
          <p:nvPr/>
        </p:nvSpPr>
        <p:spPr>
          <a:xfrm>
            <a:off x="3508592" y="2505670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/>
              <a:t>Naujausių pirkimų sąraše kiekvieną reikšmę galima rūšiuoti </a:t>
            </a:r>
            <a:r>
              <a:rPr lang="lt-LT" sz="1800" dirty="0">
                <a:cs typeface="Calibri Light"/>
              </a:rPr>
              <a:t>didėjimo/mažėjimo, abėcėlės tvarka, pagal paskelbimo datą ir t.t., priklausomai nuo pasirinktos reikšmės.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F5F62CB-6914-F7CA-ADA5-C48098089A1E}"/>
              </a:ext>
            </a:extLst>
          </p:cNvPr>
          <p:cNvCxnSpPr/>
          <p:nvPr/>
        </p:nvCxnSpPr>
        <p:spPr>
          <a:xfrm>
            <a:off x="4608014" y="3786011"/>
            <a:ext cx="112419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8A6B06A-4EA5-7F63-B6AF-0363846B6CD9}"/>
              </a:ext>
            </a:extLst>
          </p:cNvPr>
          <p:cNvSpPr/>
          <p:nvPr/>
        </p:nvSpPr>
        <p:spPr>
          <a:xfrm>
            <a:off x="5746955" y="3672940"/>
            <a:ext cx="285579" cy="22614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05386B-7DFC-0E88-5626-87747297D9B6}"/>
              </a:ext>
            </a:extLst>
          </p:cNvPr>
          <p:cNvSpPr txBox="1"/>
          <p:nvPr/>
        </p:nvSpPr>
        <p:spPr>
          <a:xfrm>
            <a:off x="5746955" y="3648839"/>
            <a:ext cx="285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000" dirty="0"/>
              <a:t>...</a:t>
            </a:r>
            <a:endParaRPr lang="en-GB" sz="1000" dirty="0"/>
          </a:p>
        </p:txBody>
      </p:sp>
      <p:sp>
        <p:nvSpPr>
          <p:cNvPr id="24" name="Pavadinimas 1">
            <a:extLst>
              <a:ext uri="{FF2B5EF4-FFF2-40B4-BE49-F238E27FC236}">
                <a16:creationId xmlns:a16="http://schemas.microsoft.com/office/drawing/2014/main" id="{A8D8DA71-54E3-0EBE-3968-9885F9DB3E03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neprisijungus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447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D2566D4-BDD5-28EB-26B1-84CA095A0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06" y="1825625"/>
            <a:ext cx="8997388" cy="4351338"/>
          </a:xfr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59E60A-5DDD-4C6F-04BB-F054597E4FBF}"/>
              </a:ext>
            </a:extLst>
          </p:cNvPr>
          <p:cNvCxnSpPr>
            <a:cxnSpLocks/>
          </p:cNvCxnSpPr>
          <p:nvPr/>
        </p:nvCxnSpPr>
        <p:spPr>
          <a:xfrm>
            <a:off x="5957455" y="1570038"/>
            <a:ext cx="1717963" cy="3813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7675418" y="1825626"/>
            <a:ext cx="554182" cy="25161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3" name="Paveikslėlis 9">
            <a:extLst>
              <a:ext uri="{FF2B5EF4-FFF2-40B4-BE49-F238E27FC236}">
                <a16:creationId xmlns:a16="http://schemas.microsoft.com/office/drawing/2014/main" id="{550F6638-B3DA-3E54-7977-24ABA7DAADA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0FD04529-E78D-7BEC-7047-9D873199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5FBF2B3B-B764-E967-6DEF-18B5367BEB8D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/>
              <a:t>Paieška prisijungus</a:t>
            </a:r>
            <a:endParaRPr lang="en-US" sz="3600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8BD5C8-8E39-0EA2-B3F4-DBB6E3F29F53}"/>
              </a:ext>
            </a:extLst>
          </p:cNvPr>
          <p:cNvSpPr txBox="1"/>
          <p:nvPr/>
        </p:nvSpPr>
        <p:spPr>
          <a:xfrm>
            <a:off x="2180254" y="1259861"/>
            <a:ext cx="704222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/>
              <a:t>Prisijungus prie sistemos paspaudžiamas paieškos paveikslėlis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12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0E6C9AD-0232-52D1-44A1-1078843FF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115" y="2731696"/>
            <a:ext cx="6487430" cy="286742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6941127" y="3699164"/>
            <a:ext cx="2341418" cy="13518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7BC2EA8-DFD0-8709-32FB-9D19AB84D44F}"/>
              </a:ext>
            </a:extLst>
          </p:cNvPr>
          <p:cNvCxnSpPr>
            <a:cxnSpLocks/>
          </p:cNvCxnSpPr>
          <p:nvPr/>
        </p:nvCxnSpPr>
        <p:spPr>
          <a:xfrm flipH="1">
            <a:off x="9329614" y="1711564"/>
            <a:ext cx="1338386" cy="22876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aveikslėlis 9">
            <a:extLst>
              <a:ext uri="{FF2B5EF4-FFF2-40B4-BE49-F238E27FC236}">
                <a16:creationId xmlns:a16="http://schemas.microsoft.com/office/drawing/2014/main" id="{BD951F87-6A1A-5133-6DC0-81F91C9283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527680BA-06AC-C98C-22F9-8A6B37CB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4C2B6353-4C9D-4AFA-1F5B-487568C2F275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/>
              <a:t>Paieška prisijungus</a:t>
            </a:r>
            <a:endParaRPr lang="en-US" sz="3600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CD5D98-EAA6-F70D-2BE8-08AF05EF0955}"/>
              </a:ext>
            </a:extLst>
          </p:cNvPr>
          <p:cNvSpPr txBox="1"/>
          <p:nvPr/>
        </p:nvSpPr>
        <p:spPr>
          <a:xfrm>
            <a:off x="4311579" y="858365"/>
            <a:ext cx="7042221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1800" dirty="0">
                <a:cs typeface="Times New Roman"/>
              </a:rPr>
              <a:t>Dvi galimos paieškos: </a:t>
            </a:r>
            <a:br>
              <a:rPr lang="lt-LT" sz="1800" dirty="0">
                <a:latin typeface="Calibri" panose="020F0502020204030204" pitchFamily="34" charset="0"/>
              </a:rPr>
            </a:br>
            <a:r>
              <a:rPr lang="en-US" sz="1800" dirty="0">
                <a:latin typeface="Calibri Light"/>
                <a:ea typeface="Calibri Light" panose="020F0302020204030204" pitchFamily="34" charset="0"/>
                <a:cs typeface="Calibri Light"/>
              </a:rPr>
              <a:t>1.</a:t>
            </a:r>
            <a:r>
              <a:rPr lang="en-US" sz="1800" dirty="0">
                <a:latin typeface="Calibri"/>
                <a:cs typeface="Calibri"/>
              </a:rPr>
              <a:t> </a:t>
            </a:r>
            <a:r>
              <a:rPr lang="en-US" sz="1800" b="1" dirty="0">
                <a:latin typeface="Calibri"/>
                <a:cs typeface="Calibri"/>
              </a:rPr>
              <a:t>I</a:t>
            </a:r>
            <a:r>
              <a:rPr lang="lt-LT" sz="1800" b="1" dirty="0" err="1">
                <a:cs typeface="Times New Roman"/>
              </a:rPr>
              <a:t>šplėstinė</a:t>
            </a:r>
            <a:r>
              <a:rPr lang="lt-LT" sz="1800" b="1" dirty="0">
                <a:cs typeface="Times New Roman"/>
              </a:rPr>
              <a:t> paieška</a:t>
            </a:r>
            <a:r>
              <a:rPr lang="lt-LT" sz="1800" dirty="0">
                <a:cs typeface="Times New Roman"/>
              </a:rPr>
              <a:t> - detali paieška, kurioje pirkimų galima ieškoti pagal detalius kriterijus, įskaitant paiešką pirkimuose, organizacijose, gavėjuose (vartotojuose), skelbimuose, sutartyse ar pirkimų suvestinėje. </a:t>
            </a:r>
            <a:br>
              <a:rPr lang="lt-LT" sz="1800" dirty="0">
                <a:cs typeface="Times New Roman"/>
              </a:rPr>
            </a:br>
            <a:r>
              <a:rPr lang="en-US" sz="1800" dirty="0">
                <a:cs typeface="Times New Roman"/>
              </a:rPr>
              <a:t>2. </a:t>
            </a:r>
            <a:r>
              <a:rPr lang="en-US" sz="1800" b="1" dirty="0">
                <a:cs typeface="Times New Roman"/>
              </a:rPr>
              <a:t>N</a:t>
            </a:r>
            <a:r>
              <a:rPr lang="lt-LT" sz="1800" b="1" dirty="0" err="1">
                <a:cs typeface="Times New Roman"/>
              </a:rPr>
              <a:t>aujausi</a:t>
            </a:r>
            <a:r>
              <a:rPr lang="lt-LT" sz="1800" b="1" dirty="0">
                <a:cs typeface="Times New Roman"/>
              </a:rPr>
              <a:t> pirk</a:t>
            </a:r>
            <a:r>
              <a:rPr lang="en-US" sz="1800" b="1" dirty="0" err="1">
                <a:cs typeface="Times New Roman"/>
              </a:rPr>
              <a:t>i</a:t>
            </a:r>
            <a:r>
              <a:rPr lang="lt-LT" sz="1800" b="1" dirty="0" err="1">
                <a:cs typeface="Times New Roman"/>
              </a:rPr>
              <a:t>mai</a:t>
            </a:r>
            <a:r>
              <a:rPr lang="lt-LT" sz="1800" dirty="0">
                <a:cs typeface="Times New Roman"/>
              </a:rPr>
              <a:t> </a:t>
            </a:r>
            <a:r>
              <a:rPr lang="lt-LT" sz="1800" dirty="0">
                <a:cs typeface="Calibri Light"/>
              </a:rPr>
              <a:t>- visų paskelbtų pirkimų sąrašas, kurį galima rūšiuoti didėjimo/mažėjimo, abėcėlės tvarka.</a:t>
            </a:r>
          </a:p>
          <a:p>
            <a:r>
              <a:rPr lang="lt-LT" dirty="0">
                <a:cs typeface="Calibri Light"/>
              </a:rPr>
              <a:t>3. </a:t>
            </a:r>
            <a:r>
              <a:rPr lang="lt-LT" b="1" dirty="0">
                <a:cs typeface="Calibri Light"/>
              </a:rPr>
              <a:t>Naujausi skelbimai </a:t>
            </a:r>
            <a:r>
              <a:rPr lang="lt-LT" dirty="0">
                <a:cs typeface="Calibri Light"/>
              </a:rPr>
              <a:t>– visų paviešintų skelbimų paieška. </a:t>
            </a:r>
            <a:br>
              <a:rPr lang="lt-LT" dirty="0">
                <a:cs typeface="Times New Roman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589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0E6C9AD-0232-52D1-44A1-1078843FF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115" y="2731696"/>
            <a:ext cx="6487430" cy="286742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C51C6C5-FC89-2151-674E-8E46FEBA8EBE}"/>
              </a:ext>
            </a:extLst>
          </p:cNvPr>
          <p:cNvSpPr/>
          <p:nvPr/>
        </p:nvSpPr>
        <p:spPr>
          <a:xfrm>
            <a:off x="2909454" y="3000932"/>
            <a:ext cx="3039061" cy="5288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5" name="Paveikslėlis 9">
            <a:extLst>
              <a:ext uri="{FF2B5EF4-FFF2-40B4-BE49-F238E27FC236}">
                <a16:creationId xmlns:a16="http://schemas.microsoft.com/office/drawing/2014/main" id="{BD951F87-6A1A-5133-6DC0-81F91C9283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55" b="62969"/>
          <a:stretch/>
        </p:blipFill>
        <p:spPr>
          <a:xfrm>
            <a:off x="9664184" y="5387151"/>
            <a:ext cx="2527816" cy="1470849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527680BA-06AC-C98C-22F9-8A6B37CB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49EC5416-78B8-4F37-B286-A40543F63F6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4C2B6353-4C9D-4AFA-1F5B-487568C2F275}"/>
              </a:ext>
            </a:extLst>
          </p:cNvPr>
          <p:cNvSpPr txBox="1">
            <a:spLocks/>
          </p:cNvSpPr>
          <p:nvPr/>
        </p:nvSpPr>
        <p:spPr>
          <a:xfrm>
            <a:off x="2180254" y="122102"/>
            <a:ext cx="7801946" cy="810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600" b="1" dirty="0"/>
              <a:t>Paieška prisijungus</a:t>
            </a:r>
            <a:endParaRPr lang="en-US" sz="3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CD5D98-EAA6-F70D-2BE8-08AF05EF0955}"/>
              </a:ext>
            </a:extLst>
          </p:cNvPr>
          <p:cNvSpPr txBox="1"/>
          <p:nvPr/>
        </p:nvSpPr>
        <p:spPr>
          <a:xfrm>
            <a:off x="2718753" y="1576066"/>
            <a:ext cx="70422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cs typeface="Times New Roman"/>
              </a:rPr>
              <a:t>Galima atlikti greitąją paiešką 1) pasirinkus temą ir 2) į paiešką įvedus raktinius žodžius.</a:t>
            </a:r>
            <a:br>
              <a:rPr lang="lt-LT" dirty="0">
                <a:cs typeface="Times New Roman"/>
              </a:rPr>
            </a:br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96133A4-10FC-4FDC-D4DB-4DB7FB225A31}"/>
              </a:ext>
            </a:extLst>
          </p:cNvPr>
          <p:cNvSpPr/>
          <p:nvPr/>
        </p:nvSpPr>
        <p:spPr>
          <a:xfrm>
            <a:off x="2424822" y="3073332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E2E0D-30AD-703C-4316-282A4BB44894}"/>
              </a:ext>
            </a:extLst>
          </p:cNvPr>
          <p:cNvSpPr/>
          <p:nvPr/>
        </p:nvSpPr>
        <p:spPr>
          <a:xfrm>
            <a:off x="6095999" y="3015946"/>
            <a:ext cx="3039061" cy="5288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53CC86-3208-DBCA-7AD3-E17CE693AB42}"/>
              </a:ext>
            </a:extLst>
          </p:cNvPr>
          <p:cNvSpPr/>
          <p:nvPr/>
        </p:nvSpPr>
        <p:spPr>
          <a:xfrm>
            <a:off x="9163424" y="3088346"/>
            <a:ext cx="484632" cy="38404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dirty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2988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3a8c4c-3415-44a0-a799-d5a1400d594a" xsi:nil="true"/>
    <lcf76f155ced4ddcb4097134ff3c332f xmlns="f9c884a0-80fa-49f1-80f8-084d90b8702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00E2F40A7367419FC7F5E36C0AFEBC" ma:contentTypeVersion="12" ma:contentTypeDescription="Create a new document." ma:contentTypeScope="" ma:versionID="af18eab128a37410d2854ef1f1913ad6">
  <xsd:schema xmlns:xsd="http://www.w3.org/2001/XMLSchema" xmlns:xs="http://www.w3.org/2001/XMLSchema" xmlns:p="http://schemas.microsoft.com/office/2006/metadata/properties" xmlns:ns2="f9c884a0-80fa-49f1-80f8-084d90b87028" xmlns:ns3="103a8c4c-3415-44a0-a799-d5a1400d594a" targetNamespace="http://schemas.microsoft.com/office/2006/metadata/properties" ma:root="true" ma:fieldsID="aba95fd757e58c31442b2687e9570bdf" ns2:_="" ns3:_="">
    <xsd:import namespace="f9c884a0-80fa-49f1-80f8-084d90b87028"/>
    <xsd:import namespace="103a8c4c-3415-44a0-a799-d5a1400d59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884a0-80fa-49f1-80f8-084d90b870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68c3b55-3e8a-4e8f-9286-46d15c50df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a8c4c-3415-44a0-a799-d5a1400d594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0f5d79-ab87-4486-8ee5-8cddb4339359}" ma:internalName="TaxCatchAll" ma:showField="CatchAllData" ma:web="103a8c4c-3415-44a0-a799-d5a1400d59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CCB5AC-D550-45B4-AC72-296DFA990DC3}">
  <ds:schemaRefs>
    <ds:schemaRef ds:uri="f9c884a0-80fa-49f1-80f8-084d90b87028"/>
    <ds:schemaRef ds:uri="103a8c4c-3415-44a0-a799-d5a1400d594a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7C87326-BD66-4135-870F-EF10FF132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F2B07A-8596-4CB0-8903-416F2850F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c884a0-80fa-49f1-80f8-084d90b87028"/>
    <ds:schemaRef ds:uri="103a8c4c-3415-44a0-a799-d5a1400d5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440</Words>
  <Application>Microsoft Office PowerPoint</Application>
  <PresentationFormat>Plačiaekranė</PresentationFormat>
  <Paragraphs>59</Paragraphs>
  <Slides>12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Times New Roman</vt:lpstr>
      <vt:lpstr>„Office“ tema</vt:lpstr>
      <vt:lpstr>      Paieškos vykdymas Centrinės viešųjų pirkimų informacinės sistemos (CVP IS) priemonėmis</vt:lpstr>
      <vt:lpstr>„PowerPoint“ pateiktis</vt:lpstr>
      <vt:lpstr>  Dvi galimos paieškos, neprisijungus prie CVP IS:  1. Išplėstinė paieška - detali paieška, kurioje pirkimų galima ieškoti pagal detalius kriterijus arba konkrečios organizacijos skelbiamus pirkimus;  2. Naujausi pirkimai - visų paskelbtų pirkimų sąrašas, kurį galima rūšiuoti didėjimo/mažėjimo, abėcėlės tvarka. </vt:lpstr>
      <vt:lpstr>1) Išplėstinė paieška pagal pirkimą </vt:lpstr>
      <vt:lpstr>2) Išplėstinė paieška pagal Organizaciją</vt:lpstr>
      <vt:lpstr>2. Naujausi pirkimai. 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Vaiva Mačiūnė</dc:creator>
  <cp:lastModifiedBy>Gitana Stankevičė</cp:lastModifiedBy>
  <cp:revision>2</cp:revision>
  <dcterms:created xsi:type="dcterms:W3CDTF">2016-01-12T08:28:32Z</dcterms:created>
  <dcterms:modified xsi:type="dcterms:W3CDTF">2025-02-17T12:48:22Z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0x010100CF00E2F40A7367419FC7F5E36C0AFEBC</vt:lpwstr>
  </property>
  <property fmtid="{D5CDD505-2E9C-101B-9397-08002B2CF9AE}" pid="3" name="MediaServiceImageTags">
    <vt:lpwstr/>
  </property>
</Properties>
</file>